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6" r:id="rId9"/>
    <p:sldId id="264" r:id="rId10"/>
    <p:sldId id="266" r:id="rId11"/>
    <p:sldId id="277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A8075-6FDC-4738-8E9D-586EB88F02E8}" type="datetimeFigureOut">
              <a:rPr lang="ru-KZ" smtClean="0"/>
              <a:t>03.11.2025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233B1-0610-4AF0-8FE9-496EF9B97F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5964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E9D641-A5F9-2A87-6E4E-F08EDCDB1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68F136-6BC0-950D-8127-F48CAADA5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42D1DE-04DB-E4ED-FA6E-64734049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3B416-9E5A-4F23-8CFD-4561CCE6D606}" type="datetime1">
              <a:rPr lang="ru-KZ" smtClean="0"/>
              <a:t>03.11.2025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14BB1E-E681-60D2-C7EC-8C997AA8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6B9F90-0949-A99F-2D78-A336F9F9F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6249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F085C-12F5-F1A1-43ED-88E541B3E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30745C-3564-BB9B-5091-9B16C039A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D7684E-CE3E-0D47-ECA0-5563AB84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989FD-6501-4F90-BD16-7B9D38CDDBA3}" type="datetime1">
              <a:rPr lang="ru-KZ" smtClean="0"/>
              <a:t>03.11.2025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82B551-F15C-637E-853D-6B0FF3F0B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6738CE-76FB-CF63-D140-A2AE49A6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8341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1AB2FF-4300-4F11-BBEA-7F15310B4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4EBB0B-9588-986E-7DB9-AA7EC4E4E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261144-4428-7790-2E80-F42B0500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42E21-641D-400E-A034-729806822A87}" type="datetime1">
              <a:rPr lang="ru-KZ" smtClean="0"/>
              <a:t>03.11.2025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BFD0BA-16B9-E9AA-52C0-E30BDC2C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B98533-5689-8FF0-57FD-899BC23D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5014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634C-1A70-6EDD-EC39-8418DFFB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D15F9F-15BA-FC4D-6D15-F32225450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4D7F37-ED29-ACD0-8C14-6682BABB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DCBD4-5016-4820-9B3B-40ED26E39020}" type="datetime1">
              <a:rPr lang="ru-KZ" smtClean="0"/>
              <a:t>03.11.2025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2CDE4-CDFB-2E76-3458-C61EDCDB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38927B-6733-571A-C467-296C91D5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9843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D4C3D-3865-1D8D-EFA4-ED1521A07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F0510-15E6-8B77-B4C6-35E1CD374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398C23-7405-4E0F-BA34-4D3760904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8EB1B-7A95-47DA-82FD-9C0448FCBCF6}" type="datetime1">
              <a:rPr lang="ru-KZ" smtClean="0"/>
              <a:t>03.11.2025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2CC37-87D5-1F26-0A61-2E570E4F2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9CF942-FAA8-ED51-3C0D-0CEFF992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3774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E4503-F53F-27F1-FAF4-2FF991F89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572171-2020-4AE3-D3F6-BAC2D8329B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1EE8D5-4C55-9FBC-9D04-12F827BC4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87578D-4999-F7BF-C046-B1E61118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AC6C3-363D-49D6-9D4B-95478B7C2AD8}" type="datetime1">
              <a:rPr lang="ru-KZ" smtClean="0"/>
              <a:t>03.11.2025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EE6663-6124-220A-9E9A-CC983878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A9834A-13B5-31CE-BE8A-AF11F43F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1262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529B4-8489-5522-0451-DCEAD4E1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011FA5-9E2D-30A4-327B-E4F3661A3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DF79F3-0437-B71D-8F65-5F3A24BDB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20F94A2-9730-A496-E154-24957D58E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336BADC-45E1-4CC0-C031-AC95957F7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4AC135-71B1-21FE-89DB-851054C56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2C2A9-5F1E-4C04-8989-5B7C6EDC5D3B}" type="datetime1">
              <a:rPr lang="ru-KZ" smtClean="0"/>
              <a:t>03.11.2025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4A7679-E28F-D816-769F-E9FC58485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545CAB0-6A76-6361-8980-6BBCF1B52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3538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766A3-9DC9-1DA1-1AF9-D366EB7F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886B1D-78A1-D6CE-F58D-0980EE979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0AC63-C870-4855-8FD7-0696AE4DF7A6}" type="datetime1">
              <a:rPr lang="ru-KZ" smtClean="0"/>
              <a:t>03.11.2025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3D508C-4F21-EB6D-33EF-A1BA7F64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915D4E-924F-1A1D-2271-0D3301FB5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2387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EF99D35-8149-7959-C59C-F06774D8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3D2A1-82BD-49A8-8BF8-8B0C0FB0544C}" type="datetime1">
              <a:rPr lang="ru-KZ" smtClean="0"/>
              <a:t>03.11.2025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694981F-B8E2-3EC0-8EEF-6B43DEE81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331026-0114-9F67-D12F-9A4B0D5E5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43724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D621D-65AC-4EC3-73ED-191BFAA7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05FEF-84EC-5B50-DD02-4BCCDA3BF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412AAF-946A-DE2B-80B5-C4EBB6100E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25B2F-7CA0-FA0A-5521-3A99A76C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98D3C-9B16-4109-843A-BE024D62CE1F}" type="datetime1">
              <a:rPr lang="ru-KZ" smtClean="0"/>
              <a:t>03.11.2025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B54A52-DDD5-3EF1-41FE-40866137E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8EC23D-A742-4572-C499-2E04294B9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7979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ACE18-3946-C533-08DC-3B46E01E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119E08-5A8A-EC27-EBB1-493E1A793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E342F1-FBCE-4D4A-99E7-42EE57C0A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65EE2E-7F89-497C-C96A-93C5AF18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B256-BFB8-4CA3-80F2-8D1EB6B050F9}" type="datetime1">
              <a:rPr lang="ru-KZ" smtClean="0"/>
              <a:t>03.11.2025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5E4B52-48EE-4C83-17B2-E44A3D7D1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75BAC8-9985-FAB7-7F14-E43A53F2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5658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BDE7F-0F50-3E39-4511-B7F6937F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5B529E-7B42-4BE8-7456-02D952221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846094-F4C2-0888-5DBA-0C3AB3A6D9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0C3AE-C57D-432F-BAC4-2A5F42B4B781}" type="datetime1">
              <a:rPr lang="ru-KZ" smtClean="0"/>
              <a:t>03.11.2025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4F76FC-2E7E-0043-73FA-A918E5698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1A123B-98C6-7A5A-2CC9-CC4C4CA51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30B3E-EFA4-A747-8345-3FDF9082CD7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2290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41061-017-0169-9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31ABFB-4CE7-467D-0E48-20DFC1695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30" y="224572"/>
            <a:ext cx="1853334" cy="19395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73CD82-C134-3918-D7E2-2BC4BEF8B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24" y="224572"/>
            <a:ext cx="1853334" cy="1852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08115-2727-90A8-5C9B-41001AA62E90}"/>
              </a:ext>
            </a:extLst>
          </p:cNvPr>
          <p:cNvSpPr txBox="1"/>
          <p:nvPr/>
        </p:nvSpPr>
        <p:spPr>
          <a:xfrm>
            <a:off x="2779455" y="765958"/>
            <a:ext cx="6633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sz="2200" b="1" dirty="0"/>
              <a:t>әл-Фараби атындағы Қазақ Ұлттық Университеті</a:t>
            </a:r>
          </a:p>
          <a:p>
            <a:pPr algn="l"/>
            <a:r>
              <a:rPr lang="kk-KZ" sz="2200" b="1" dirty="0"/>
              <a:t>Химия және химиялық технология факультеті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DCD6B7-D07C-0F97-6E88-5C11437DB0A8}"/>
              </a:ext>
            </a:extLst>
          </p:cNvPr>
          <p:cNvSpPr txBox="1"/>
          <p:nvPr/>
        </p:nvSpPr>
        <p:spPr>
          <a:xfrm>
            <a:off x="5125925" y="2259243"/>
            <a:ext cx="19401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sz="2700" dirty="0"/>
              <a:t>Дәріс 13</a:t>
            </a:r>
            <a:endParaRPr lang="ru-KZ" sz="2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F94A9-DF23-D621-71A5-2818B12F6274}"/>
              </a:ext>
            </a:extLst>
          </p:cNvPr>
          <p:cNvSpPr txBox="1"/>
          <p:nvPr/>
        </p:nvSpPr>
        <p:spPr>
          <a:xfrm>
            <a:off x="2544044" y="61264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9C50E-F8B7-6182-DACB-A51316E6E862}"/>
              </a:ext>
            </a:extLst>
          </p:cNvPr>
          <p:cNvSpPr txBox="1"/>
          <p:nvPr/>
        </p:nvSpPr>
        <p:spPr>
          <a:xfrm>
            <a:off x="2544044" y="3060031"/>
            <a:ext cx="70042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500" b="1" dirty="0">
                <a:solidFill>
                  <a:srgbClr val="C00000"/>
                </a:solidFill>
              </a:rPr>
              <a:t>Бес мүшелі гетероциклді қосылыстар негізінде пестицидтер синтезі</a:t>
            </a:r>
            <a:endParaRPr lang="ru-KZ" sz="25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DB7F1-EDC8-0257-8ADB-DCBF9BFAE54E}"/>
              </a:ext>
            </a:extLst>
          </p:cNvPr>
          <p:cNvSpPr txBox="1"/>
          <p:nvPr/>
        </p:nvSpPr>
        <p:spPr>
          <a:xfrm>
            <a:off x="2544043" y="4291706"/>
            <a:ext cx="700420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500" b="1" dirty="0"/>
              <a:t>Дәріс оқыған: х.ғ.к. Берғанаева Г.Е.</a:t>
            </a:r>
            <a:endParaRPr lang="ru-KZ" sz="2500" b="1" dirty="0"/>
          </a:p>
        </p:txBody>
      </p:sp>
    </p:spTree>
    <p:extLst>
      <p:ext uri="{BB962C8B-B14F-4D97-AF65-F5344CB8AC3E}">
        <p14:creationId xmlns:p14="http://schemas.microsoft.com/office/powerpoint/2010/main" val="736685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611D9D-3793-E79B-BE87-0FB1743E3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353" b="25173"/>
          <a:stretch>
            <a:fillRect/>
          </a:stretch>
        </p:blipFill>
        <p:spPr>
          <a:xfrm>
            <a:off x="811095" y="2019267"/>
            <a:ext cx="7944186" cy="2819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4D800E-448C-266F-9B0B-069AA75DDAB5}"/>
              </a:ext>
            </a:extLst>
          </p:cNvPr>
          <p:cNvSpPr txBox="1"/>
          <p:nvPr/>
        </p:nvSpPr>
        <p:spPr>
          <a:xfrm>
            <a:off x="811095" y="494323"/>
            <a:ext cx="8209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b="1" dirty="0">
                <a:solidFill>
                  <a:srgbClr val="00B050"/>
                </a:solidFill>
              </a:rPr>
              <a:t>ФЛУРОМИД</a:t>
            </a:r>
            <a:r>
              <a:rPr lang="kk-KZ" sz="2000" dirty="0"/>
              <a:t> – пирролдың дигидротуындысы – </a:t>
            </a:r>
            <a:r>
              <a:rPr lang="kk-KZ" sz="2000" b="1" dirty="0">
                <a:solidFill>
                  <a:srgbClr val="00B050"/>
                </a:solidFill>
              </a:rPr>
              <a:t>фунгицидтік белсенділігі </a:t>
            </a:r>
            <a:r>
              <a:rPr lang="kk-KZ" sz="2000" dirty="0"/>
              <a:t>жоғары, оны цитрус және басқа жеміс-жидек дақылдарында қолданады. Ол п-фторанилинмен 2,5-дигидрофурандион туындысының қоспасын қысыммен қыздыру арқыды алынады. </a:t>
            </a:r>
            <a:endParaRPr lang="ru-KZ" sz="20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56DA09-9FEF-D836-9203-555C445C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10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16767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088612D-64BA-7622-E1BC-222037630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63" y="390405"/>
            <a:ext cx="842446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altLang="ru-KZ" sz="1400" dirty="0"/>
              <a:t>Келесі қатардағы п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иррол</a:t>
            </a:r>
            <a:r>
              <a:rPr kumimoji="0" lang="kk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туындылары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айқын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гербицидтік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белсенділікке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ие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екені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анықталған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Әртүрлі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зерттеулер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көрсеткендей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пиррол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сақинасы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бар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қосылыстар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(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мысалы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алкил-,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арил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-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және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фенилпирролдар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бір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және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қос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жарнақты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арамшөптердің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өсуін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90–100%-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ға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дейін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тежей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алады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Әсіресе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N-метил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және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N-этил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туындылары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жоғары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тиімділік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көрсетті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ал фтор, хлор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және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бром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сияқты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галогендер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гербицидтік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қасиетті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күшейтеді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Кейбір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3-арилпирролдар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фотоактивті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гербицидтер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ретінде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әрекет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етіп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хлорофилл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деңгейін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төмендету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арқылы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арамшөптерді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басады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Бұл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қосылыстардың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фитоуыттылығы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төмен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сондықтан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оларды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мәдени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өсімдіктерге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зиян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келтірмей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таңдамалы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гербицид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ретінде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қолдануға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ru-KZ" altLang="ru-KZ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болады</a:t>
            </a:r>
            <a:r>
              <a:rPr kumimoji="0" lang="ru-KZ" altLang="ru-K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86BFFBB5-FA65-FFB8-3EB4-F492EC701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308"/>
          <a:stretch>
            <a:fillRect/>
          </a:stretch>
        </p:blipFill>
        <p:spPr bwMode="auto">
          <a:xfrm>
            <a:off x="829610" y="2469656"/>
            <a:ext cx="8247715" cy="292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363CD35-7A1F-78CE-DD19-97EA1CB77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11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7344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BD0B85-0D97-C126-28C0-119F80AEC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1" t="46241" r="2658" b="34247"/>
          <a:stretch>
            <a:fillRect/>
          </a:stretch>
        </p:blipFill>
        <p:spPr>
          <a:xfrm>
            <a:off x="1418218" y="3429000"/>
            <a:ext cx="7982958" cy="1288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6EEE9E-B77E-A113-04FE-BB689C6DDB79}"/>
              </a:ext>
            </a:extLst>
          </p:cNvPr>
          <p:cNvSpPr txBox="1"/>
          <p:nvPr/>
        </p:nvSpPr>
        <p:spPr>
          <a:xfrm>
            <a:off x="3811239" y="276051"/>
            <a:ext cx="4569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sz="3000" b="1" dirty="0">
                <a:solidFill>
                  <a:srgbClr val="C00000"/>
                </a:solidFill>
              </a:rPr>
              <a:t>Индол туындылары</a:t>
            </a:r>
            <a:endParaRPr lang="ru-KZ" sz="30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211E05-FD46-2C80-15B1-72BF1CC134D4}"/>
              </a:ext>
            </a:extLst>
          </p:cNvPr>
          <p:cNvSpPr txBox="1"/>
          <p:nvPr/>
        </p:nvSpPr>
        <p:spPr>
          <a:xfrm>
            <a:off x="1189618" y="1150875"/>
            <a:ext cx="90878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dirty="0">
                <a:solidFill>
                  <a:srgbClr val="00B050"/>
                </a:solidFill>
              </a:rPr>
              <a:t>Фталофос</a:t>
            </a:r>
            <a:r>
              <a:rPr lang="kk-KZ" sz="2000" dirty="0"/>
              <a:t> (</a:t>
            </a:r>
            <a:r>
              <a:rPr lang="ru-RU" sz="2000" dirty="0"/>
              <a:t>О,О-</a:t>
            </a:r>
            <a:r>
              <a:rPr lang="ru-RU" sz="2000" dirty="0" err="1"/>
              <a:t>диметил</a:t>
            </a:r>
            <a:r>
              <a:rPr lang="ru-RU" sz="2000" dirty="0"/>
              <a:t>-(</a:t>
            </a:r>
            <a:r>
              <a:rPr lang="en-US" sz="2000" dirty="0"/>
              <a:t>N-</a:t>
            </a:r>
            <a:r>
              <a:rPr lang="ru-RU" sz="2000" dirty="0" err="1"/>
              <a:t>фталимидометил</a:t>
            </a:r>
            <a:r>
              <a:rPr lang="ru-RU" sz="2000" dirty="0"/>
              <a:t>)</a:t>
            </a:r>
            <a:r>
              <a:rPr lang="ru-RU" sz="2000" dirty="0" err="1"/>
              <a:t>дитиофосфат</a:t>
            </a:r>
            <a:r>
              <a:rPr lang="ru-RU" sz="2000" dirty="0"/>
              <a:t>) </a:t>
            </a:r>
            <a:r>
              <a:rPr lang="ru-RU" sz="2000" dirty="0" err="1"/>
              <a:t>инсектициді</a:t>
            </a:r>
            <a:r>
              <a:rPr lang="ru-RU" sz="2000" dirty="0"/>
              <a:t> </a:t>
            </a:r>
            <a:r>
              <a:rPr lang="kk-KZ" sz="2000" dirty="0"/>
              <a:t>– бұл жәндіктердің кең ауқымы, соның ішінде колорад қоңызы үшін ішекті және контакты улы зат болып табылады.</a:t>
            </a:r>
          </a:p>
          <a:p>
            <a:pPr algn="just"/>
            <a:endParaRPr lang="kk-KZ" sz="2000" dirty="0"/>
          </a:p>
          <a:p>
            <a:pPr algn="just"/>
            <a:r>
              <a:rPr lang="kk-KZ" sz="2000" dirty="0"/>
              <a:t>Оны хлорометилфталимидті натриймен о,о-диметилдитиофосфатпен конденсациялау арқылы алады: </a:t>
            </a:r>
            <a:endParaRPr lang="ru-KZ" sz="20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98F2B17-CFF0-5AE8-6F30-D650004FC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12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8320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4BCA12-5715-125D-EF29-4C25E002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6" b="1974"/>
          <a:stretch>
            <a:fillRect/>
          </a:stretch>
        </p:blipFill>
        <p:spPr>
          <a:xfrm>
            <a:off x="1198334" y="2167295"/>
            <a:ext cx="8022750" cy="4046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49FF53-BC64-3A06-F9F2-46CDD3C07E4D}"/>
              </a:ext>
            </a:extLst>
          </p:cNvPr>
          <p:cNvSpPr txBox="1"/>
          <p:nvPr/>
        </p:nvSpPr>
        <p:spPr>
          <a:xfrm>
            <a:off x="784921" y="186851"/>
            <a:ext cx="989732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0" dirty="0" err="1">
                <a:solidFill>
                  <a:srgbClr val="00B050"/>
                </a:solidFill>
                <a:effectLst/>
                <a:latin typeface="Helvetica" pitchFamily="2" charset="0"/>
              </a:rPr>
              <a:t>ПЛОНДРЕЛ</a:t>
            </a:r>
            <a:r>
              <a:rPr lang="ru-RU" sz="2200" b="0" i="0" dirty="0">
                <a:effectLst/>
                <a:latin typeface="Helvetica" pitchFamily="2" charset="0"/>
              </a:rPr>
              <a:t> рекомендован против </a:t>
            </a:r>
            <a:r>
              <a:rPr lang="ru-RU" sz="2200" b="0" i="0" dirty="0" err="1">
                <a:effectLst/>
                <a:latin typeface="Helvetica" pitchFamily="2" charset="0"/>
              </a:rPr>
              <a:t>мучнистой</a:t>
            </a:r>
            <a:r>
              <a:rPr lang="ru-RU" sz="2200" b="0" i="0" dirty="0">
                <a:effectLst/>
                <a:latin typeface="Helvetica" pitchFamily="2" charset="0"/>
              </a:rPr>
              <a:t> росы в период вегетации на яровой и озимой пшенице, </a:t>
            </a:r>
            <a:r>
              <a:rPr lang="ru-RU" sz="2200" b="0" i="0" dirty="0" err="1">
                <a:effectLst/>
                <a:latin typeface="Helvetica" pitchFamily="2" charset="0"/>
              </a:rPr>
              <a:t>огурце</a:t>
            </a:r>
            <a:r>
              <a:rPr lang="ru-RU" sz="2200" b="0" i="0" dirty="0">
                <a:effectLst/>
                <a:latin typeface="Helvetica" pitchFamily="2" charset="0"/>
              </a:rPr>
              <a:t> в защищённом грунте, яблоне, винограде; чёрной смородине и землянике до цветения и после сбора урожая.</a:t>
            </a:r>
            <a:endParaRPr lang="ru-RU" sz="2200" dirty="0">
              <a:effectLst/>
              <a:latin typeface="Helvetica" pitchFamily="2" charset="0"/>
            </a:endParaRPr>
          </a:p>
          <a:p>
            <a:pPr algn="l"/>
            <a:endParaRPr lang="ru-KZ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4098A9A-5CD0-54AF-0B87-59FFEB91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13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22740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72346F-3A8F-DB88-3643-25525E5CE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976" b="3902"/>
          <a:stretch>
            <a:fillRect/>
          </a:stretch>
        </p:blipFill>
        <p:spPr>
          <a:xfrm>
            <a:off x="490187" y="2822657"/>
            <a:ext cx="8331241" cy="32161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ACC659-DBC0-4E6A-FA43-0156F7A61065}"/>
              </a:ext>
            </a:extLst>
          </p:cNvPr>
          <p:cNvSpPr txBox="1"/>
          <p:nvPr/>
        </p:nvSpPr>
        <p:spPr>
          <a:xfrm>
            <a:off x="737838" y="476405"/>
            <a:ext cx="712028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B050"/>
                </a:solidFill>
              </a:rPr>
              <a:t>Гетероауксин</a:t>
            </a:r>
            <a:r>
              <a:rPr lang="ru-RU" sz="2000" dirty="0"/>
              <a:t> </a:t>
            </a:r>
            <a:r>
              <a:rPr lang="ru-RU" sz="2000" dirty="0" err="1"/>
              <a:t>екі</a:t>
            </a:r>
            <a:r>
              <a:rPr lang="ru-RU" sz="2000" dirty="0"/>
              <a:t> </a:t>
            </a:r>
            <a:r>
              <a:rPr lang="ru-RU" sz="2000" dirty="0" err="1"/>
              <a:t>жолмен</a:t>
            </a:r>
            <a:r>
              <a:rPr lang="ru-RU" sz="2000" dirty="0"/>
              <a:t> </a:t>
            </a:r>
            <a:r>
              <a:rPr lang="ru-RU" sz="2000" dirty="0" err="1"/>
              <a:t>синтезделуі</a:t>
            </a:r>
            <a:r>
              <a:rPr lang="ru-RU" sz="2000" dirty="0"/>
              <a:t> </a:t>
            </a:r>
            <a:r>
              <a:rPr lang="ru-RU" sz="2000" dirty="0" err="1"/>
              <a:t>мүмкін</a:t>
            </a:r>
            <a:r>
              <a:rPr lang="ru-RU" sz="2000" dirty="0"/>
              <a:t>, </a:t>
            </a:r>
            <a:r>
              <a:rPr lang="ru-RU" sz="2000" dirty="0" err="1"/>
              <a:t>екі</a:t>
            </a:r>
            <a:r>
              <a:rPr lang="ru-RU" sz="2000" dirty="0"/>
              <a:t> </a:t>
            </a:r>
            <a:r>
              <a:rPr lang="ru-RU" sz="2000" dirty="0" err="1"/>
              <a:t>жағдайда</a:t>
            </a:r>
            <a:r>
              <a:rPr lang="ru-RU" sz="2000" dirty="0"/>
              <a:t> да </a:t>
            </a:r>
            <a:r>
              <a:rPr lang="ru-RU" sz="2000" dirty="0" err="1"/>
              <a:t>бастапқы</a:t>
            </a:r>
            <a:r>
              <a:rPr lang="ru-RU" sz="2000" dirty="0"/>
              <a:t> </a:t>
            </a:r>
            <a:r>
              <a:rPr lang="ru-RU" sz="2000" dirty="0" err="1"/>
              <a:t>зат</a:t>
            </a:r>
            <a:r>
              <a:rPr lang="ru-RU" sz="2000" dirty="0"/>
              <a:t> </a:t>
            </a:r>
            <a:r>
              <a:rPr lang="ru-RU" sz="2000" dirty="0" err="1"/>
              <a:t>ретінде</a:t>
            </a:r>
            <a:r>
              <a:rPr lang="ru-RU" sz="2000" dirty="0"/>
              <a:t> индол </a:t>
            </a:r>
            <a:r>
              <a:rPr lang="ru-RU" sz="2000" dirty="0" err="1"/>
              <a:t>қолданылады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 err="1"/>
              <a:t>Бір</a:t>
            </a:r>
            <a:r>
              <a:rPr lang="ru-RU" sz="2000" dirty="0"/>
              <a:t> </a:t>
            </a:r>
            <a:r>
              <a:rPr lang="ru-RU" sz="2000" dirty="0" err="1"/>
              <a:t>сатылы</a:t>
            </a:r>
            <a:r>
              <a:rPr lang="ru-RU" sz="2000" dirty="0"/>
              <a:t> </a:t>
            </a:r>
            <a:r>
              <a:rPr lang="ru-RU" sz="2000" dirty="0" err="1"/>
              <a:t>тәсілде</a:t>
            </a:r>
            <a:r>
              <a:rPr lang="ru-RU" sz="2000" dirty="0"/>
              <a:t> </a:t>
            </a:r>
            <a:r>
              <a:rPr lang="ru-RU" sz="2000" dirty="0" err="1"/>
              <a:t>индолды</a:t>
            </a:r>
            <a:r>
              <a:rPr lang="ru-RU" sz="2000" dirty="0"/>
              <a:t> </a:t>
            </a:r>
            <a:r>
              <a:rPr lang="ru-RU" sz="2000" dirty="0" err="1"/>
              <a:t>монохлорсірке</a:t>
            </a:r>
            <a:r>
              <a:rPr lang="ru-RU" sz="2000" dirty="0"/>
              <a:t> </a:t>
            </a:r>
            <a:r>
              <a:rPr lang="ru-RU" sz="2000" dirty="0" err="1"/>
              <a:t>қышқылымен</a:t>
            </a:r>
            <a:r>
              <a:rPr lang="ru-RU" sz="2000" dirty="0"/>
              <a:t> </a:t>
            </a:r>
            <a:r>
              <a:rPr lang="ru-RU" sz="2000" dirty="0" err="1"/>
              <a:t>алкилдеу</a:t>
            </a:r>
            <a:r>
              <a:rPr lang="ru-RU" sz="2000" dirty="0"/>
              <a:t> </a:t>
            </a:r>
            <a:r>
              <a:rPr lang="ru-RU" sz="2000" dirty="0" err="1"/>
              <a:t>жүргізіледі</a:t>
            </a:r>
            <a:r>
              <a:rPr lang="ru-RU" sz="2000" dirty="0"/>
              <a:t>. </a:t>
            </a:r>
            <a:r>
              <a:rPr lang="ru-RU" sz="2000" dirty="0" err="1"/>
              <a:t>Реакцияны</a:t>
            </a:r>
            <a:r>
              <a:rPr lang="ru-RU" sz="2000" dirty="0"/>
              <a:t> </a:t>
            </a:r>
            <a:r>
              <a:rPr lang="en-US" sz="2000" dirty="0"/>
              <a:t>HCl </a:t>
            </a:r>
            <a:r>
              <a:rPr lang="ru-RU" sz="2000" dirty="0" err="1"/>
              <a:t>акцепторының</a:t>
            </a:r>
            <a:r>
              <a:rPr lang="ru-RU" sz="2000" dirty="0"/>
              <a:t> </a:t>
            </a:r>
            <a:r>
              <a:rPr lang="ru-RU" sz="2000" dirty="0" err="1"/>
              <a:t>қатысуымен</a:t>
            </a:r>
            <a:r>
              <a:rPr lang="ru-RU" sz="2000" dirty="0"/>
              <a:t> </a:t>
            </a:r>
            <a:r>
              <a:rPr lang="ru-RU" sz="2000" dirty="0" err="1"/>
              <a:t>қыздыру</a:t>
            </a:r>
            <a:r>
              <a:rPr lang="ru-RU" sz="2000" dirty="0"/>
              <a:t> </a:t>
            </a:r>
            <a:r>
              <a:rPr lang="ru-RU" sz="2000" dirty="0" err="1"/>
              <a:t>арқылы</a:t>
            </a:r>
            <a:r>
              <a:rPr lang="ru-RU" sz="2000" dirty="0"/>
              <a:t> </a:t>
            </a:r>
            <a:r>
              <a:rPr lang="ru-RU" sz="2000" dirty="0" err="1"/>
              <a:t>жүзеге</a:t>
            </a:r>
            <a:r>
              <a:rPr lang="ru-RU" sz="2000" dirty="0"/>
              <a:t> </a:t>
            </a:r>
            <a:r>
              <a:rPr lang="ru-RU" sz="2000" dirty="0" err="1"/>
              <a:t>асырады</a:t>
            </a:r>
            <a:r>
              <a:rPr lang="ru-RU" sz="2000" dirty="0"/>
              <a:t>.</a:t>
            </a:r>
          </a:p>
          <a:p>
            <a:pPr algn="just"/>
            <a:endParaRPr lang="ru-KZ" sz="16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15989B3-BDE7-B6BB-AEC2-1C11BE96C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14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54823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7F1A59-446B-D014-E9E6-9DD520977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8" t="43433" r="2042" b="8987"/>
          <a:stretch>
            <a:fillRect/>
          </a:stretch>
        </p:blipFill>
        <p:spPr>
          <a:xfrm>
            <a:off x="5581650" y="2235820"/>
            <a:ext cx="4276622" cy="317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D00AA06-A9DD-B7BE-D7E9-A4F467F7F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15</a:t>
            </a:fld>
            <a:endParaRPr lang="ru-K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20D9E-DC91-BD39-7B94-D8787C62DED8}"/>
              </a:ext>
            </a:extLst>
          </p:cNvPr>
          <p:cNvSpPr txBox="1"/>
          <p:nvPr/>
        </p:nvSpPr>
        <p:spPr>
          <a:xfrm>
            <a:off x="766009" y="476629"/>
            <a:ext cx="7844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B050"/>
                </a:solidFill>
              </a:rPr>
              <a:t>РИЗОПОН - </a:t>
            </a:r>
            <a:r>
              <a:rPr lang="ru-RU" dirty="0" err="1"/>
              <a:t>синтетикалық</a:t>
            </a:r>
            <a:r>
              <a:rPr lang="ru-RU" dirty="0"/>
              <a:t> </a:t>
            </a:r>
            <a:r>
              <a:rPr lang="ru-RU" dirty="0" err="1"/>
              <a:t>жолмен</a:t>
            </a:r>
            <a:r>
              <a:rPr lang="ru-RU" dirty="0"/>
              <a:t> </a:t>
            </a:r>
            <a:r>
              <a:rPr lang="ru-RU" dirty="0" err="1"/>
              <a:t>алынған</a:t>
            </a:r>
            <a:r>
              <a:rPr lang="ru-RU" dirty="0"/>
              <a:t> </a:t>
            </a:r>
            <a:r>
              <a:rPr lang="ru-RU" dirty="0" err="1"/>
              <a:t>жарық</a:t>
            </a:r>
            <a:r>
              <a:rPr lang="ru-RU" dirty="0"/>
              <a:t> </a:t>
            </a:r>
            <a:r>
              <a:rPr lang="ru-RU" dirty="0" err="1"/>
              <a:t>әсеріне</a:t>
            </a:r>
            <a:r>
              <a:rPr lang="ru-RU" dirty="0"/>
              <a:t> </a:t>
            </a:r>
            <a:r>
              <a:rPr lang="ru-RU" dirty="0" err="1"/>
              <a:t>төзімді</a:t>
            </a:r>
            <a:r>
              <a:rPr lang="ru-RU" dirty="0"/>
              <a:t> </a:t>
            </a:r>
            <a:r>
              <a:rPr lang="ru-RU" dirty="0" err="1"/>
              <a:t>гетероауксиннің</a:t>
            </a:r>
            <a:r>
              <a:rPr lang="ru-RU" dirty="0"/>
              <a:t> </a:t>
            </a:r>
            <a:r>
              <a:rPr lang="ru-RU" dirty="0" err="1"/>
              <a:t>гомологы</a:t>
            </a:r>
            <a:r>
              <a:rPr lang="ru-RU" dirty="0"/>
              <a:t>. Ол </a:t>
            </a:r>
            <a:r>
              <a:rPr lang="ru-RU" dirty="0" err="1"/>
              <a:t>әртүрлі</a:t>
            </a:r>
            <a:r>
              <a:rPr lang="ru-RU" dirty="0"/>
              <a:t> </a:t>
            </a:r>
            <a:r>
              <a:rPr lang="ru-RU" dirty="0" err="1"/>
              <a:t>дақылдардың</a:t>
            </a:r>
            <a:r>
              <a:rPr lang="ru-RU" dirty="0"/>
              <a:t> </a:t>
            </a:r>
            <a:r>
              <a:rPr lang="ru-RU" dirty="0" err="1"/>
              <a:t>тамыр</a:t>
            </a:r>
            <a:r>
              <a:rPr lang="ru-RU" dirty="0"/>
              <a:t> </a:t>
            </a:r>
            <a:r>
              <a:rPr lang="ru-RU" dirty="0" err="1"/>
              <a:t>түзуіне</a:t>
            </a:r>
            <a:r>
              <a:rPr lang="ru-RU" dirty="0"/>
              <a:t> ИУҚ </a:t>
            </a:r>
            <a:r>
              <a:rPr lang="ru-RU" dirty="0" err="1"/>
              <a:t>тәрізді</a:t>
            </a:r>
            <a:r>
              <a:rPr lang="ru-RU" dirty="0"/>
              <a:t> </a:t>
            </a:r>
            <a:r>
              <a:rPr lang="ru-RU" dirty="0" err="1"/>
              <a:t>әсер</a:t>
            </a:r>
            <a:r>
              <a:rPr lang="ru-RU" dirty="0"/>
              <a:t> </a:t>
            </a:r>
            <a:r>
              <a:rPr lang="ru-RU" dirty="0" err="1"/>
              <a:t>етеді</a:t>
            </a:r>
            <a:r>
              <a:rPr lang="ru-RU" dirty="0"/>
              <a:t>. </a:t>
            </a:r>
            <a:r>
              <a:rPr lang="ru-RU" dirty="0" err="1"/>
              <a:t>Сонымен</a:t>
            </a:r>
            <a:r>
              <a:rPr lang="ru-RU" dirty="0"/>
              <a:t> </a:t>
            </a:r>
            <a:r>
              <a:rPr lang="ru-RU" dirty="0" err="1"/>
              <a:t>қатар</a:t>
            </a:r>
            <a:r>
              <a:rPr lang="ru-RU" dirty="0"/>
              <a:t>, </a:t>
            </a:r>
            <a:r>
              <a:rPr lang="ru-RU" dirty="0" err="1"/>
              <a:t>ол</a:t>
            </a:r>
            <a:r>
              <a:rPr lang="ru-RU" dirty="0"/>
              <a:t> мал </a:t>
            </a:r>
            <a:r>
              <a:rPr lang="ru-RU" dirty="0" err="1"/>
              <a:t>азықтық</a:t>
            </a:r>
            <a:r>
              <a:rPr lang="ru-RU" dirty="0"/>
              <a:t> </a:t>
            </a:r>
            <a:r>
              <a:rPr lang="ru-RU" dirty="0" err="1"/>
              <a:t>шөптердің</a:t>
            </a:r>
            <a:r>
              <a:rPr lang="ru-RU" dirty="0"/>
              <a:t> </a:t>
            </a:r>
            <a:r>
              <a:rPr lang="ru-RU" dirty="0" err="1"/>
              <a:t>тұқым</a:t>
            </a:r>
            <a:r>
              <a:rPr lang="ru-RU" dirty="0"/>
              <a:t> </a:t>
            </a:r>
            <a:r>
              <a:rPr lang="ru-RU" dirty="0" err="1"/>
              <a:t>өнімін</a:t>
            </a:r>
            <a:r>
              <a:rPr lang="ru-RU" dirty="0"/>
              <a:t> </a:t>
            </a:r>
            <a:r>
              <a:rPr lang="ru-RU" dirty="0" err="1"/>
              <a:t>арттырады</a:t>
            </a:r>
            <a:r>
              <a:rPr lang="ru-RU" dirty="0"/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24BFC6-3C5A-D474-142A-613B769F3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665" t="9438" r="52660" b="36780"/>
          <a:stretch>
            <a:fillRect/>
          </a:stretch>
        </p:blipFill>
        <p:spPr>
          <a:xfrm>
            <a:off x="1152627" y="2576512"/>
            <a:ext cx="3714648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1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327E798-6BAE-E188-A01F-F2218DF97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22" t="26998" r="14821" b="2349"/>
          <a:stretch>
            <a:fillRect/>
          </a:stretch>
        </p:blipFill>
        <p:spPr>
          <a:xfrm>
            <a:off x="2200275" y="1585246"/>
            <a:ext cx="5248275" cy="429167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971A24-311C-7E44-D16E-8C0E6D8B7F00}"/>
              </a:ext>
            </a:extLst>
          </p:cNvPr>
          <p:cNvSpPr txBox="1"/>
          <p:nvPr/>
        </p:nvSpPr>
        <p:spPr>
          <a:xfrm>
            <a:off x="731798" y="356928"/>
            <a:ext cx="8888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err="1"/>
              <a:t>Ризопон</a:t>
            </a:r>
            <a:r>
              <a:rPr lang="ru-RU" sz="2000" dirty="0"/>
              <a:t> фенилгидразин мен 6-оксо-гексанаттан </a:t>
            </a:r>
            <a:r>
              <a:rPr lang="ru-RU" sz="2000" dirty="0" err="1"/>
              <a:t>алынған</a:t>
            </a:r>
            <a:r>
              <a:rPr lang="ru-RU" sz="2000" dirty="0"/>
              <a:t> </a:t>
            </a:r>
            <a:r>
              <a:rPr lang="ru-RU" sz="2000" dirty="0" err="1"/>
              <a:t>фенилгидразонды</a:t>
            </a:r>
            <a:r>
              <a:rPr lang="ru-RU" sz="2000" dirty="0"/>
              <a:t> Фишер </a:t>
            </a:r>
            <a:r>
              <a:rPr lang="ru-RU" sz="2000" dirty="0" err="1"/>
              <a:t>әдісі</a:t>
            </a:r>
            <a:r>
              <a:rPr lang="ru-RU" sz="2000" dirty="0"/>
              <a:t> </a:t>
            </a:r>
            <a:r>
              <a:rPr lang="ru-RU" sz="2000" dirty="0" err="1"/>
              <a:t>бойынша</a:t>
            </a:r>
            <a:r>
              <a:rPr lang="ru-RU" sz="2000" dirty="0"/>
              <a:t> </a:t>
            </a:r>
            <a:r>
              <a:rPr lang="ru-RU" sz="2000" dirty="0" err="1"/>
              <a:t>циклдеу</a:t>
            </a:r>
            <a:r>
              <a:rPr lang="ru-RU" sz="2000" dirty="0"/>
              <a:t> </a:t>
            </a:r>
            <a:r>
              <a:rPr lang="ru-RU" sz="2000" dirty="0" err="1"/>
              <a:t>арқылы</a:t>
            </a:r>
            <a:r>
              <a:rPr lang="ru-RU" sz="2000" dirty="0"/>
              <a:t> </a:t>
            </a:r>
            <a:r>
              <a:rPr lang="ru-RU" sz="2000" dirty="0" err="1"/>
              <a:t>алынады</a:t>
            </a:r>
            <a:r>
              <a:rPr lang="ru-RU" sz="2000" dirty="0"/>
              <a:t>. </a:t>
            </a:r>
            <a:r>
              <a:rPr lang="ru-RU" sz="2000" dirty="0" err="1"/>
              <a:t>Гетероциклдену</a:t>
            </a:r>
            <a:r>
              <a:rPr lang="ru-RU" sz="2000" dirty="0"/>
              <a:t> </a:t>
            </a:r>
            <a:r>
              <a:rPr lang="ru-RU" sz="2000" dirty="0" err="1"/>
              <a:t>мырыш</a:t>
            </a:r>
            <a:r>
              <a:rPr lang="ru-RU" sz="2000" dirty="0"/>
              <a:t> </a:t>
            </a:r>
            <a:r>
              <a:rPr lang="ru-RU" sz="2000" dirty="0" err="1"/>
              <a:t>хлоридінің</a:t>
            </a:r>
            <a:r>
              <a:rPr lang="ru-RU" sz="2000" dirty="0"/>
              <a:t> </a:t>
            </a:r>
            <a:r>
              <a:rPr lang="ru-RU" sz="2000" dirty="0" err="1"/>
              <a:t>қатысуымен</a:t>
            </a:r>
            <a:r>
              <a:rPr lang="ru-RU" sz="2000" dirty="0"/>
              <a:t> </a:t>
            </a:r>
            <a:r>
              <a:rPr lang="ru-RU" sz="2000" dirty="0" err="1"/>
              <a:t>қыздыру</a:t>
            </a:r>
            <a:r>
              <a:rPr lang="ru-RU" sz="2000" dirty="0"/>
              <a:t> </a:t>
            </a:r>
            <a:r>
              <a:rPr lang="ru-RU" sz="2000" dirty="0" err="1"/>
              <a:t>кезінде</a:t>
            </a:r>
            <a:r>
              <a:rPr lang="ru-RU" sz="2000" dirty="0"/>
              <a:t> </a:t>
            </a:r>
            <a:r>
              <a:rPr lang="ru-RU" sz="2000" dirty="0" err="1"/>
              <a:t>жүреді</a:t>
            </a:r>
            <a:r>
              <a:rPr lang="ru-RU" sz="2000" dirty="0"/>
              <a:t>.</a:t>
            </a:r>
            <a:endParaRPr lang="ru-KZ" sz="16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BE41E8-A816-E845-2680-05BDC3E5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16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39527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BAD658-6164-66CE-BAB4-966FED291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7" t="27008" r="8758" b="44728"/>
          <a:stretch>
            <a:fillRect/>
          </a:stretch>
        </p:blipFill>
        <p:spPr>
          <a:xfrm>
            <a:off x="885826" y="1178064"/>
            <a:ext cx="8858250" cy="2371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B8468-A204-ADCD-27FE-11E611D6E257}"/>
              </a:ext>
            </a:extLst>
          </p:cNvPr>
          <p:cNvSpPr txBox="1"/>
          <p:nvPr/>
        </p:nvSpPr>
        <p:spPr>
          <a:xfrm>
            <a:off x="662877" y="294266"/>
            <a:ext cx="8252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РИЗОПОН</a:t>
            </a:r>
            <a:r>
              <a:rPr lang="ru-RU" sz="2000" dirty="0"/>
              <a:t> </a:t>
            </a:r>
            <a:r>
              <a:rPr lang="ru-RU" sz="2000" dirty="0" err="1"/>
              <a:t>сондай-ақ</a:t>
            </a:r>
            <a:r>
              <a:rPr lang="ru-RU" sz="2000" dirty="0"/>
              <a:t> </a:t>
            </a:r>
            <a:r>
              <a:rPr lang="ru-RU" sz="2000" dirty="0" err="1"/>
              <a:t>индолилмагнийхлоридтің</a:t>
            </a:r>
            <a:r>
              <a:rPr lang="ru-RU" sz="2000" dirty="0"/>
              <a:t> </a:t>
            </a:r>
            <a:r>
              <a:rPr lang="ru-RU" sz="2000" dirty="0" err="1"/>
              <a:t>бутиролактонмен</a:t>
            </a:r>
            <a:r>
              <a:rPr lang="ru-RU" sz="2000" dirty="0"/>
              <a:t> </a:t>
            </a:r>
            <a:r>
              <a:rPr lang="ru-RU" sz="2000" dirty="0" err="1"/>
              <a:t>әрекеттесуі</a:t>
            </a:r>
            <a:r>
              <a:rPr lang="ru-RU" sz="2000" dirty="0"/>
              <a:t> </a:t>
            </a:r>
            <a:r>
              <a:rPr lang="ru-RU" sz="2000" dirty="0" err="1"/>
              <a:t>арқылы</a:t>
            </a:r>
            <a:r>
              <a:rPr lang="ru-RU" sz="2000" dirty="0"/>
              <a:t> да </a:t>
            </a:r>
            <a:r>
              <a:rPr lang="ru-RU" sz="2000" dirty="0" err="1"/>
              <a:t>синтезделуі</a:t>
            </a:r>
            <a:r>
              <a:rPr lang="ru-RU" sz="2000" dirty="0"/>
              <a:t> </a:t>
            </a:r>
            <a:r>
              <a:rPr lang="ru-RU" sz="2000" dirty="0" err="1"/>
              <a:t>мүмкін</a:t>
            </a:r>
            <a:r>
              <a:rPr lang="ru-RU" sz="2000" dirty="0"/>
              <a:t>:</a:t>
            </a:r>
            <a:endParaRPr lang="ru-KZ" sz="20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858CD5-0AA0-49F2-4FAF-07F15BC86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17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3623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B85FBA-54D2-2546-C8CE-DA703B653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37156" r="2871" b="36468"/>
          <a:stretch>
            <a:fillRect/>
          </a:stretch>
        </p:blipFill>
        <p:spPr>
          <a:xfrm>
            <a:off x="1190625" y="1651843"/>
            <a:ext cx="7419975" cy="4658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7D3755-B6B3-B818-05C6-C92E9EC9FE05}"/>
              </a:ext>
            </a:extLst>
          </p:cNvPr>
          <p:cNvSpPr txBox="1"/>
          <p:nvPr/>
        </p:nvSpPr>
        <p:spPr>
          <a:xfrm>
            <a:off x="5187795" y="252389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Z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05C80-6920-DB50-3F25-7436AD756234}"/>
              </a:ext>
            </a:extLst>
          </p:cNvPr>
          <p:cNvSpPr txBox="1"/>
          <p:nvPr/>
        </p:nvSpPr>
        <p:spPr>
          <a:xfrm>
            <a:off x="1044497" y="405740"/>
            <a:ext cx="7756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0" u="none" strike="noStrike" dirty="0" err="1">
                <a:solidFill>
                  <a:srgbClr val="0070C0"/>
                </a:solidFill>
                <a:effectLst/>
              </a:rPr>
              <a:t>ПЕСТИЦИДТЕР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(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латын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сөздерінен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af-ZA" i="1" u="none" strike="noStrike" dirty="0">
                <a:solidFill>
                  <a:srgbClr val="212529"/>
                </a:solidFill>
                <a:effectLst/>
              </a:rPr>
              <a:t>pestis</a:t>
            </a:r>
            <a:r>
              <a:rPr lang="kk-KZ" i="0" u="none" strike="noStrike" dirty="0">
                <a:solidFill>
                  <a:srgbClr val="212529"/>
                </a:solidFill>
                <a:effectLst/>
              </a:rPr>
              <a:t> - 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жұқпалы ауру, </a:t>
            </a:r>
            <a:r>
              <a:rPr lang="af-ZA" i="0" u="none" strike="noStrike" dirty="0">
                <a:solidFill>
                  <a:srgbClr val="212529"/>
                </a:solidFill>
                <a:effectLst/>
              </a:rPr>
              <a:t>caedo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өлтіремін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) -</a:t>
            </a:r>
            <a:br>
              <a:rPr lang="ru-RU" dirty="0"/>
            </a:b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мәдени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өсімдіктерді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зиянкестерден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,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паразиттерден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,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арамшөптерден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,</a:t>
            </a:r>
            <a:br>
              <a:rPr lang="ru-RU" dirty="0"/>
            </a:b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аурулардан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және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микроорганизмдерден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қорғау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үшін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қолданатын</a:t>
            </a:r>
            <a:br>
              <a:rPr lang="ru-RU" dirty="0"/>
            </a:b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барлық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химиялық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қосылыстар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.</a:t>
            </a:r>
            <a:endParaRPr lang="ru-KZ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A155AF-9BD1-1ED5-EC85-279F37D9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09568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B8B9138-AA76-0D41-6A48-18950C5D57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3794" r="47124" b="54485"/>
          <a:stretch>
            <a:fillRect/>
          </a:stretch>
        </p:blipFill>
        <p:spPr>
          <a:xfrm>
            <a:off x="636625" y="783298"/>
            <a:ext cx="4010025" cy="271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652C7B-A8DB-6396-DABB-4C8A26576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7" t="47615" r="6550"/>
          <a:stretch>
            <a:fillRect/>
          </a:stretch>
        </p:blipFill>
        <p:spPr>
          <a:xfrm>
            <a:off x="5616165" y="2265877"/>
            <a:ext cx="5631521" cy="3412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5E9618-A6E2-1D41-FED7-61E5D9C40741}"/>
              </a:ext>
            </a:extLst>
          </p:cNvPr>
          <p:cNvSpPr txBox="1"/>
          <p:nvPr/>
        </p:nvSpPr>
        <p:spPr>
          <a:xfrm>
            <a:off x="6956943" y="306244"/>
            <a:ext cx="25634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sz="2500" b="1" dirty="0">
                <a:solidFill>
                  <a:srgbClr val="0070C0"/>
                </a:solidFill>
              </a:rPr>
              <a:t>Гербицидтер</a:t>
            </a:r>
            <a:endParaRPr lang="ru-KZ" sz="25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735BA9-9727-DF20-E669-1A78886FB8E5}"/>
              </a:ext>
            </a:extLst>
          </p:cNvPr>
          <p:cNvSpPr txBox="1"/>
          <p:nvPr/>
        </p:nvSpPr>
        <p:spPr>
          <a:xfrm>
            <a:off x="5358779" y="815708"/>
            <a:ext cx="6414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sz="2000" dirty="0"/>
              <a:t>Оң жақта – гербицидпен қорғалған астық алқабы. </a:t>
            </a:r>
          </a:p>
          <a:p>
            <a:pPr algn="l"/>
            <a:endParaRPr lang="kk-KZ" sz="2000" dirty="0"/>
          </a:p>
          <a:p>
            <a:pPr algn="l"/>
            <a:r>
              <a:rPr lang="kk-KZ" sz="2000" dirty="0"/>
              <a:t>Сол жақта – “морковник” арам шөппен басып қалған өріс (бақылау) </a:t>
            </a:r>
            <a:endParaRPr lang="ru-KZ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0432C2-84AC-3C13-42FF-75B397B73B67}"/>
              </a:ext>
            </a:extLst>
          </p:cNvPr>
          <p:cNvSpPr txBox="1"/>
          <p:nvPr/>
        </p:nvSpPr>
        <p:spPr>
          <a:xfrm>
            <a:off x="928957" y="4187774"/>
            <a:ext cx="3717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sz="2000" dirty="0"/>
              <a:t>Саңырауқұлақпен зақымдалған көкөністер (</a:t>
            </a:r>
            <a:r>
              <a:rPr lang="kk-KZ" sz="2000" b="1" dirty="0">
                <a:solidFill>
                  <a:srgbClr val="0070C0"/>
                </a:solidFill>
              </a:rPr>
              <a:t>ФУНГИЦИДТЕР</a:t>
            </a:r>
            <a:r>
              <a:rPr lang="kk-KZ" sz="2000" dirty="0"/>
              <a:t>) </a:t>
            </a:r>
            <a:endParaRPr lang="ru-KZ" sz="20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0357B25-63F6-7B66-8661-B7C2B3F8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3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882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0CD716-7D6B-5B35-3473-A78BB4A08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83" b="7054"/>
          <a:stretch>
            <a:fillRect/>
          </a:stretch>
        </p:blipFill>
        <p:spPr>
          <a:xfrm>
            <a:off x="799019" y="3254148"/>
            <a:ext cx="8202106" cy="2400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1AA747-8588-3386-0AD7-45492BB360CC}"/>
              </a:ext>
            </a:extLst>
          </p:cNvPr>
          <p:cNvSpPr txBox="1"/>
          <p:nvPr/>
        </p:nvSpPr>
        <p:spPr>
          <a:xfrm>
            <a:off x="2697123" y="380459"/>
            <a:ext cx="35783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000" b="1" dirty="0">
                <a:solidFill>
                  <a:srgbClr val="C00000"/>
                </a:solidFill>
              </a:rPr>
              <a:t>Фуран туындылары</a:t>
            </a:r>
            <a:endParaRPr lang="ru-KZ" sz="30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F9385-5C3B-76BE-3987-C55B6A723072}"/>
              </a:ext>
            </a:extLst>
          </p:cNvPr>
          <p:cNvSpPr txBox="1"/>
          <p:nvPr/>
        </p:nvSpPr>
        <p:spPr>
          <a:xfrm>
            <a:off x="714976" y="1203195"/>
            <a:ext cx="8286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Амидтер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мен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алмастырылған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фуранкарбон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қышқылдарының</a:t>
            </a:r>
            <a:r>
              <a:rPr lang="kk-KZ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анилидтерінің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фунгицидтік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және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бактерицидтік</a:t>
            </a:r>
            <a:r>
              <a:rPr lang="kk-KZ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қасиеттерін</a:t>
            </a:r>
            <a:r>
              <a:rPr lang="kk-KZ" dirty="0">
                <a:solidFill>
                  <a:srgbClr val="212529"/>
                </a:solidFill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зерттеуге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көп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көңіл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бөлінеді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.</a:t>
            </a:r>
            <a:endParaRPr lang="kk-KZ" i="0" u="none" strike="noStrike" dirty="0">
              <a:solidFill>
                <a:srgbClr val="212529"/>
              </a:solidFill>
              <a:effectLst/>
            </a:endParaRPr>
          </a:p>
          <a:p>
            <a:pPr algn="just"/>
            <a:br>
              <a:rPr lang="ru-RU" dirty="0"/>
            </a:br>
            <a:r>
              <a:rPr lang="ru-RU" i="0" u="none" strike="noStrike" dirty="0">
                <a:solidFill>
                  <a:srgbClr val="212529"/>
                </a:solidFill>
                <a:effectLst/>
              </a:rPr>
              <a:t>Оның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ішінде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ауылшаруашылығында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келесі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препараттар</a:t>
            </a:r>
            <a:r>
              <a:rPr lang="kk-KZ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қолданылады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: </a:t>
            </a:r>
            <a:r>
              <a:rPr lang="ru-RU" i="0" u="none" strike="noStrike" dirty="0" err="1">
                <a:solidFill>
                  <a:srgbClr val="00B050"/>
                </a:solidFill>
                <a:effectLst/>
              </a:rPr>
              <a:t>фенфурам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 (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2-метилфуран-3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-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карбоксанилид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)</a:t>
            </a:r>
            <a:r>
              <a:rPr lang="kk-KZ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ж/е </a:t>
            </a:r>
            <a:r>
              <a:rPr lang="ru-RU" i="0" u="none" strike="noStrike" dirty="0" err="1">
                <a:solidFill>
                  <a:srgbClr val="00B050"/>
                </a:solidFill>
                <a:effectLst/>
              </a:rPr>
              <a:t>фуркарбанил</a:t>
            </a:r>
            <a:r>
              <a:rPr lang="kk-KZ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(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2,5-диметилфуран-3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-</a:t>
            </a:r>
            <a:r>
              <a:rPr lang="ru-RU" i="0" u="none" strike="noStrike" dirty="0" err="1">
                <a:solidFill>
                  <a:srgbClr val="212529"/>
                </a:solidFill>
                <a:effectLst/>
              </a:rPr>
              <a:t>карбоксанилид</a:t>
            </a:r>
            <a:r>
              <a:rPr lang="ru-RU" i="0" u="none" strike="noStrike" dirty="0">
                <a:solidFill>
                  <a:srgbClr val="212529"/>
                </a:solidFill>
                <a:effectLst/>
              </a:rPr>
              <a:t>).</a:t>
            </a:r>
            <a:endParaRPr lang="ru-KZ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28417EF-4A95-A4C7-0BEF-4170F069A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4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21680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67DCFE-9A88-DB6A-B6C4-78BA97E32EF9}"/>
              </a:ext>
            </a:extLst>
          </p:cNvPr>
          <p:cNvSpPr txBox="1"/>
          <p:nvPr/>
        </p:nvSpPr>
        <p:spPr>
          <a:xfrm>
            <a:off x="670680" y="510632"/>
            <a:ext cx="730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0" u="none" strike="noStrike" dirty="0" err="1">
                <a:solidFill>
                  <a:srgbClr val="0070C0"/>
                </a:solidFill>
                <a:effectLst/>
                <a:latin typeface="SFMono-Regular"/>
              </a:rPr>
              <a:t>Фенфурам</a:t>
            </a: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 </a:t>
            </a:r>
            <a:r>
              <a:rPr lang="ru-RU" b="1" i="0" u="none" strike="noStrike" dirty="0" err="1">
                <a:solidFill>
                  <a:srgbClr val="212529"/>
                </a:solidFill>
                <a:effectLst/>
                <a:latin typeface="SFMono-Regular"/>
              </a:rPr>
              <a:t>бидай</a:t>
            </a: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 мен </a:t>
            </a:r>
            <a:r>
              <a:rPr lang="ru-RU" b="1" i="0" u="none" strike="noStrike" dirty="0" err="1">
                <a:solidFill>
                  <a:srgbClr val="212529"/>
                </a:solidFill>
                <a:effectLst/>
                <a:latin typeface="SFMono-Regular"/>
              </a:rPr>
              <a:t>арпаның</a:t>
            </a: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 </a:t>
            </a:r>
            <a:r>
              <a:rPr lang="ru-RU" b="1" i="0" u="none" strike="noStrike" dirty="0" err="1">
                <a:solidFill>
                  <a:srgbClr val="212529"/>
                </a:solidFill>
                <a:effectLst/>
                <a:latin typeface="SFMono-Regular"/>
              </a:rPr>
              <a:t>тұқымдық</a:t>
            </a: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 </a:t>
            </a:r>
            <a:r>
              <a:rPr lang="ru-RU" b="1" i="0" u="none" strike="noStrike" dirty="0" err="1">
                <a:solidFill>
                  <a:srgbClr val="212529"/>
                </a:solidFill>
                <a:effectLst/>
                <a:latin typeface="SFMono-Regular"/>
              </a:rPr>
              <a:t>дақылдарын</a:t>
            </a: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 </a:t>
            </a:r>
            <a:r>
              <a:rPr lang="ru-RU" b="1" i="0" u="none" strike="noStrike" dirty="0" err="1">
                <a:solidFill>
                  <a:srgbClr val="212529"/>
                </a:solidFill>
                <a:effectLst/>
                <a:latin typeface="SFMono-Regular"/>
              </a:rPr>
              <a:t>қаракүйектің</a:t>
            </a:r>
            <a:br>
              <a:rPr lang="ru-RU" b="1" dirty="0"/>
            </a:b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(головня) </a:t>
            </a:r>
            <a:r>
              <a:rPr lang="ru-RU" b="1" i="0" u="none" strike="noStrike" dirty="0" err="1">
                <a:solidFill>
                  <a:srgbClr val="212529"/>
                </a:solidFill>
                <a:effectLst/>
                <a:latin typeface="SFMono-Regular"/>
              </a:rPr>
              <a:t>әртүрлі</a:t>
            </a: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 </a:t>
            </a:r>
            <a:r>
              <a:rPr lang="ru-RU" b="1" i="0" u="none" strike="noStrike" dirty="0" err="1">
                <a:solidFill>
                  <a:srgbClr val="212529"/>
                </a:solidFill>
                <a:effectLst/>
                <a:latin typeface="SFMono-Regular"/>
              </a:rPr>
              <a:t>түрлеріне</a:t>
            </a: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 </a:t>
            </a:r>
            <a:r>
              <a:rPr lang="ru-RU" b="1" i="0" u="none" strike="noStrike" dirty="0" err="1">
                <a:solidFill>
                  <a:srgbClr val="212529"/>
                </a:solidFill>
                <a:effectLst/>
                <a:latin typeface="SFMono-Regular"/>
              </a:rPr>
              <a:t>қарсы</a:t>
            </a: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 </a:t>
            </a:r>
            <a:r>
              <a:rPr lang="ru-RU" b="1" i="0" u="none" strike="noStrike" dirty="0" err="1">
                <a:solidFill>
                  <a:srgbClr val="212529"/>
                </a:solidFill>
                <a:effectLst/>
                <a:latin typeface="SFMono-Regular"/>
              </a:rPr>
              <a:t>дәрі</a:t>
            </a: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 </a:t>
            </a:r>
            <a:r>
              <a:rPr lang="ru-RU" b="1" i="0" u="none" strike="noStrike" dirty="0" err="1">
                <a:solidFill>
                  <a:srgbClr val="212529"/>
                </a:solidFill>
                <a:effectLst/>
                <a:latin typeface="SFMono-Regular"/>
              </a:rPr>
              <a:t>ретінде</a:t>
            </a: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 </a:t>
            </a:r>
            <a:r>
              <a:rPr lang="ru-RU" b="1" i="0" u="none" strike="noStrike" dirty="0" err="1">
                <a:solidFill>
                  <a:srgbClr val="212529"/>
                </a:solidFill>
                <a:effectLst/>
                <a:latin typeface="SFMono-Regular"/>
              </a:rPr>
              <a:t>ұсынылады</a:t>
            </a:r>
            <a:r>
              <a:rPr lang="ru-RU" b="1" i="0" u="none" strike="noStrike" dirty="0">
                <a:solidFill>
                  <a:srgbClr val="212529"/>
                </a:solidFill>
                <a:effectLst/>
                <a:latin typeface="SFMono-Regular"/>
              </a:rPr>
              <a:t>.</a:t>
            </a:r>
            <a:endParaRPr lang="ru-KZ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44AFD2-3783-C9E3-8DF7-67CBCA1A4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72"/>
          <a:stretch>
            <a:fillRect/>
          </a:stretch>
        </p:blipFill>
        <p:spPr>
          <a:xfrm>
            <a:off x="518266" y="1403762"/>
            <a:ext cx="8368867" cy="4943606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A3EDEB0-7C3A-F1FE-5953-547522470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07335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55C6E0-B3DD-E237-D1EF-047217313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807"/>
          <a:stretch>
            <a:fillRect/>
          </a:stretch>
        </p:blipFill>
        <p:spPr>
          <a:xfrm>
            <a:off x="579056" y="1465509"/>
            <a:ext cx="7985888" cy="46469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58A28B-D1FC-CD5E-8FD3-55F307042FCF}"/>
              </a:ext>
            </a:extLst>
          </p:cNvPr>
          <p:cNvSpPr txBox="1"/>
          <p:nvPr/>
        </p:nvSpPr>
        <p:spPr>
          <a:xfrm>
            <a:off x="903248" y="429710"/>
            <a:ext cx="6926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i="0" u="none" strike="noStrike" dirty="0" err="1">
                <a:solidFill>
                  <a:srgbClr val="0070C0"/>
                </a:solidFill>
                <a:effectLst/>
              </a:rPr>
              <a:t>Фуркарбанил</a:t>
            </a:r>
            <a:r>
              <a:rPr lang="ru-RU" sz="2000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sz="2000" i="0" u="none" strike="noStrike" dirty="0" err="1">
                <a:solidFill>
                  <a:srgbClr val="212529"/>
                </a:solidFill>
                <a:effectLst/>
              </a:rPr>
              <a:t>дәнді</a:t>
            </a:r>
            <a:r>
              <a:rPr lang="ru-RU" sz="2000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sz="2000" i="0" u="none" strike="noStrike" dirty="0" err="1">
                <a:solidFill>
                  <a:srgbClr val="212529"/>
                </a:solidFill>
                <a:effectLst/>
              </a:rPr>
              <a:t>дақылдардың</a:t>
            </a:r>
            <a:r>
              <a:rPr lang="ru-RU" sz="2000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sz="2000" i="0" u="none" strike="noStrike" dirty="0" err="1">
                <a:solidFill>
                  <a:srgbClr val="212529"/>
                </a:solidFill>
                <a:effectLst/>
              </a:rPr>
              <a:t>тұқымдарын</a:t>
            </a:r>
            <a:r>
              <a:rPr lang="ru-RU" sz="2000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sz="2000" i="0" u="none" strike="noStrike" dirty="0" err="1">
                <a:solidFill>
                  <a:srgbClr val="212529"/>
                </a:solidFill>
                <a:effectLst/>
              </a:rPr>
              <a:t>фузариозбен</a:t>
            </a:r>
            <a:r>
              <a:rPr lang="ru-RU" sz="2000" i="0" u="none" strike="noStrike" dirty="0">
                <a:solidFill>
                  <a:srgbClr val="212529"/>
                </a:solidFill>
                <a:effectLst/>
              </a:rPr>
              <a:t>,</a:t>
            </a:r>
            <a:br>
              <a:rPr lang="ru-RU" sz="2000" dirty="0"/>
            </a:br>
            <a:r>
              <a:rPr lang="ru-RU" sz="2000" i="0" u="none" strike="noStrike" dirty="0" err="1">
                <a:solidFill>
                  <a:srgbClr val="212529"/>
                </a:solidFill>
                <a:effectLst/>
              </a:rPr>
              <a:t>гельминтоспориозбен</a:t>
            </a:r>
            <a:r>
              <a:rPr lang="ru-RU" sz="2000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sz="2000" i="0" u="none" strike="noStrike" dirty="0" err="1">
                <a:solidFill>
                  <a:srgbClr val="212529"/>
                </a:solidFill>
                <a:effectLst/>
              </a:rPr>
              <a:t>күресу</a:t>
            </a:r>
            <a:r>
              <a:rPr lang="ru-RU" sz="2000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sz="2000" i="0" u="none" strike="noStrike" dirty="0" err="1">
                <a:solidFill>
                  <a:srgbClr val="212529"/>
                </a:solidFill>
                <a:effectLst/>
              </a:rPr>
              <a:t>үшін</a:t>
            </a:r>
            <a:r>
              <a:rPr lang="ru-RU" sz="2000" i="0" u="none" strike="noStrike" dirty="0">
                <a:solidFill>
                  <a:srgbClr val="212529"/>
                </a:solidFill>
                <a:effectLst/>
              </a:rPr>
              <a:t> </a:t>
            </a:r>
            <a:r>
              <a:rPr lang="ru-RU" sz="2000" i="0" u="none" strike="noStrike" dirty="0" err="1">
                <a:solidFill>
                  <a:srgbClr val="212529"/>
                </a:solidFill>
                <a:effectLst/>
              </a:rPr>
              <a:t>қолданады</a:t>
            </a:r>
            <a:r>
              <a:rPr lang="ru-RU" sz="2000" i="0" u="none" strike="noStrike" dirty="0">
                <a:solidFill>
                  <a:srgbClr val="212529"/>
                </a:solidFill>
                <a:effectLst/>
              </a:rPr>
              <a:t>.</a:t>
            </a:r>
            <a:endParaRPr lang="ru-KZ" sz="20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9940FE4-55CD-8402-84BB-F8060CB01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13542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694A28-FC02-2E4E-944F-FF95253D6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64" t="70103"/>
          <a:stretch>
            <a:fillRect/>
          </a:stretch>
        </p:blipFill>
        <p:spPr>
          <a:xfrm>
            <a:off x="942356" y="4392496"/>
            <a:ext cx="7476589" cy="19638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6774DC-95F6-CDC6-BB77-8096423FB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42" b="50000"/>
          <a:stretch>
            <a:fillRect/>
          </a:stretch>
        </p:blipFill>
        <p:spPr>
          <a:xfrm>
            <a:off x="758340" y="1652797"/>
            <a:ext cx="7844623" cy="1691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EEF8C2-AD82-D511-654B-9CE4AA984153}"/>
              </a:ext>
            </a:extLst>
          </p:cNvPr>
          <p:cNvSpPr txBox="1"/>
          <p:nvPr/>
        </p:nvSpPr>
        <p:spPr>
          <a:xfrm>
            <a:off x="1529419" y="283113"/>
            <a:ext cx="4849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C00000"/>
                </a:solidFill>
              </a:rPr>
              <a:t>Тиофен туындылары</a:t>
            </a:r>
            <a:endParaRPr lang="ru-KZ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34989-56EB-7905-196F-03AD641381E9}"/>
              </a:ext>
            </a:extLst>
          </p:cNvPr>
          <p:cNvSpPr txBox="1"/>
          <p:nvPr/>
        </p:nvSpPr>
        <p:spPr>
          <a:xfrm>
            <a:off x="588779" y="945365"/>
            <a:ext cx="8183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k-KZ" sz="2000" b="1" dirty="0">
                <a:solidFill>
                  <a:srgbClr val="00B050"/>
                </a:solidFill>
              </a:rPr>
              <a:t>ТРИАРАТЕН (</a:t>
            </a:r>
            <a:r>
              <a:rPr lang="en-US" sz="2000" b="1" dirty="0">
                <a:solidFill>
                  <a:srgbClr val="00B050"/>
                </a:solidFill>
              </a:rPr>
              <a:t>UBI T930) </a:t>
            </a:r>
            <a:r>
              <a:rPr lang="kk-KZ" sz="2000" dirty="0"/>
              <a:t>акарицид ретінде дала жағдайында зерттелген: </a:t>
            </a:r>
            <a:endParaRPr lang="ru-KZ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A9F27-2666-AB97-DD8F-49845B26174A}"/>
              </a:ext>
            </a:extLst>
          </p:cNvPr>
          <p:cNvSpPr txBox="1"/>
          <p:nvPr/>
        </p:nvSpPr>
        <p:spPr>
          <a:xfrm>
            <a:off x="588779" y="3429000"/>
            <a:ext cx="7844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sz="2000" b="1" dirty="0">
                <a:solidFill>
                  <a:srgbClr val="00B050"/>
                </a:solidFill>
              </a:rPr>
              <a:t>Тетрагидро-3,4-дихлортиофен-1,1-диоксид</a:t>
            </a:r>
            <a:r>
              <a:rPr lang="kk-KZ" sz="2000" dirty="0"/>
              <a:t> – нематоцид, оны бутадиен-1,3 күкірт диоксидімен циклизациялау, содан кейін хлорлау арқылы алады. </a:t>
            </a:r>
            <a:endParaRPr lang="ru-KZ" sz="20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E7267C9-4775-181D-06DC-86C5CEDEA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13061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5AA5E1-0125-0438-92B6-F6BD5A2F53A0}"/>
              </a:ext>
            </a:extLst>
          </p:cNvPr>
          <p:cNvSpPr txBox="1"/>
          <p:nvPr/>
        </p:nvSpPr>
        <p:spPr>
          <a:xfrm>
            <a:off x="771525" y="4249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Тиофен </a:t>
            </a:r>
            <a:r>
              <a:rPr lang="ru-RU" b="1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қатардағы</a:t>
            </a:r>
            <a:r>
              <a:rPr lang="ru-RU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 фунгицид </a:t>
            </a:r>
            <a:r>
              <a:rPr lang="ru-RU" b="1" i="0" dirty="0" err="1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Изофетамид</a:t>
            </a:r>
            <a:r>
              <a:rPr lang="ru-RU" b="1" dirty="0" err="1">
                <a:solidFill>
                  <a:srgbClr val="0070C0"/>
                </a:solidFill>
                <a:latin typeface="Roboto" panose="02000000000000000000" pitchFamily="2" charset="0"/>
              </a:rPr>
              <a:t>тің</a:t>
            </a:r>
            <a:r>
              <a:rPr lang="ru-RU" b="1" dirty="0">
                <a:solidFill>
                  <a:srgbClr val="0070C0"/>
                </a:solidFill>
                <a:latin typeface="Roboto" panose="02000000000000000000" pitchFamily="2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Roboto" panose="02000000000000000000" pitchFamily="2" charset="0"/>
              </a:rPr>
              <a:t>синтезі</a:t>
            </a:r>
            <a:endParaRPr lang="ru-RU" b="1" i="0" dirty="0">
              <a:solidFill>
                <a:srgbClr val="0070C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10990B-60F4-7E6B-53FD-E121AE6FB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1095375"/>
            <a:ext cx="7037492" cy="31051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50578F-5DF2-62B0-96DB-681C495DBD25}"/>
              </a:ext>
            </a:extLst>
          </p:cNvPr>
          <p:cNvSpPr txBox="1"/>
          <p:nvPr/>
        </p:nvSpPr>
        <p:spPr>
          <a:xfrm>
            <a:off x="933450" y="5239405"/>
            <a:ext cx="6096000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Devendar, P., &amp; Yang, G. F. (2017). Sulfur-containing agrochemicals. </a:t>
            </a:r>
            <a:r>
              <a:rPr lang="en-US" sz="14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Sulfur Chemistry</a:t>
            </a:r>
            <a:r>
              <a:rPr lang="en-US" sz="1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35-78.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hlinkClick r:id="rId3"/>
              </a:rPr>
              <a:t>https://doi.org/10.1007/s41061-017-0169-9</a:t>
            </a:r>
            <a:r>
              <a:rPr lang="kk-KZ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endParaRPr lang="ru-KZ" sz="1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A3B0CAE-7D04-999B-4DF5-EE8C2F1A1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27033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AF3230-9042-228A-D1BF-0DC559C63D6D}"/>
              </a:ext>
            </a:extLst>
          </p:cNvPr>
          <p:cNvSpPr txBox="1"/>
          <p:nvPr/>
        </p:nvSpPr>
        <p:spPr>
          <a:xfrm>
            <a:off x="996562" y="294987"/>
            <a:ext cx="469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C00000"/>
                </a:solidFill>
              </a:rPr>
              <a:t>Пиррол туындылары</a:t>
            </a:r>
            <a:endParaRPr lang="ru-KZ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28358D-1A40-1A84-632D-156F4627D084}"/>
              </a:ext>
            </a:extLst>
          </p:cNvPr>
          <p:cNvSpPr txBox="1"/>
          <p:nvPr/>
        </p:nvSpPr>
        <p:spPr>
          <a:xfrm>
            <a:off x="769742" y="1074509"/>
            <a:ext cx="49928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kk-KZ" sz="1600" dirty="0"/>
              <a:t>Пиррол және оның қарапайым туындылары тұрақтылығы төмен болғандықтан пестицидтер ретінде қолданылмайды.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kk-KZ" sz="16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kk-KZ" sz="1600" dirty="0"/>
              <a:t>Алмастырылған пиррол туындылары пестицидтік белсенділігі жоғары болады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kk-KZ" sz="16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kk-KZ" sz="1600" dirty="0"/>
              <a:t>Дигидро- және тетрагидропирролдардың туындылары ерекше қарқынды түрде зерттелуде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kk-KZ" sz="16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kk-KZ" sz="1600" dirty="0"/>
              <a:t>Янтарь, малеин, хлор- және дихлоромалеин қышқылдарының көптеген имидтері синтезделеді. </a:t>
            </a:r>
            <a:endParaRPr lang="ru-KZ" sz="16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5FBC2F-85B3-8525-7266-1817C368B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014" y="756652"/>
            <a:ext cx="3835889" cy="360073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3EEB94B-D34B-BA43-39BC-D2DD52B8E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30B3E-EFA4-A747-8345-3FDF9082CD77}" type="slidenum">
              <a:rPr lang="ru-KZ" smtClean="0"/>
              <a:t>9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595713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581</Words>
  <Application>Microsoft Office PowerPoint</Application>
  <PresentationFormat>Широкоэкранный</PresentationFormat>
  <Paragraphs>58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Helvetica</vt:lpstr>
      <vt:lpstr>Roboto</vt:lpstr>
      <vt:lpstr>SFMono-Regular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Akpeil Kametaeva</dc:creator>
  <cp:lastModifiedBy>Берганаева Гульзат</cp:lastModifiedBy>
  <cp:revision>12</cp:revision>
  <dcterms:created xsi:type="dcterms:W3CDTF">2025-11-02T07:43:56Z</dcterms:created>
  <dcterms:modified xsi:type="dcterms:W3CDTF">2025-11-03T17:21:54Z</dcterms:modified>
</cp:coreProperties>
</file>